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300" r:id="rId5"/>
    <p:sldId id="378" r:id="rId6"/>
    <p:sldId id="379" r:id="rId7"/>
    <p:sldId id="380" r:id="rId8"/>
    <p:sldId id="381" r:id="rId9"/>
    <p:sldId id="382" r:id="rId10"/>
    <p:sldId id="383" r:id="rId11"/>
    <p:sldId id="384" r:id="rId12"/>
    <p:sldId id="385" r:id="rId13"/>
    <p:sldId id="386" r:id="rId14"/>
    <p:sldId id="387" r:id="rId15"/>
    <p:sldId id="388" r:id="rId16"/>
    <p:sldId id="389" r:id="rId17"/>
    <p:sldId id="390" r:id="rId18"/>
    <p:sldId id="391" r:id="rId19"/>
    <p:sldId id="392" r:id="rId20"/>
    <p:sldId id="393" r:id="rId21"/>
    <p:sldId id="394" r:id="rId22"/>
    <p:sldId id="395" r:id="rId23"/>
    <p:sldId id="396" r:id="rId24"/>
    <p:sldId id="397" r:id="rId25"/>
  </p:sldIdLst>
  <p:sldSz cx="9144000" cy="6858000" type="screen4x3"/>
  <p:notesSz cx="6797675" cy="9926638"/>
  <p:embeddedFontLs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orient="horz" pos="4110" userDrawn="1">
          <p15:clr>
            <a:srgbClr val="A4A3A4"/>
          </p15:clr>
        </p15:guide>
        <p15:guide id="3" orient="horz" pos="255" userDrawn="1">
          <p15:clr>
            <a:srgbClr val="A4A3A4"/>
          </p15:clr>
        </p15:guide>
        <p15:guide id="4" pos="249" userDrawn="1">
          <p15:clr>
            <a:srgbClr val="A4A3A4"/>
          </p15:clr>
        </p15:guide>
        <p15:guide id="6" pos="551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만든 이" initials="오전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D0D8E8"/>
    <a:srgbClr val="4F81BD"/>
    <a:srgbClr val="0041A5"/>
    <a:srgbClr val="EEECE1"/>
    <a:srgbClr val="F2F2F2"/>
    <a:srgbClr val="CCDBE0"/>
    <a:srgbClr val="4BACC6"/>
    <a:srgbClr val="FFFFFF"/>
    <a:srgbClr val="E0E2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93" autoAdjust="0"/>
    <p:restoredTop sz="91047" autoAdjust="0"/>
  </p:normalViewPr>
  <p:slideViewPr>
    <p:cSldViewPr>
      <p:cViewPr varScale="1">
        <p:scale>
          <a:sx n="260" d="100"/>
          <a:sy n="260" d="100"/>
        </p:scale>
        <p:origin x="2706" y="222"/>
      </p:cViewPr>
      <p:guideLst>
        <p:guide orient="horz"/>
        <p:guide orient="horz" pos="4110"/>
        <p:guide orient="horz" pos="255"/>
        <p:guide pos="249"/>
        <p:guide pos="551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82" d="100"/>
          <a:sy n="182" d="100"/>
        </p:scale>
        <p:origin x="759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commentAuthors" Target="comment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6434A-D895-430C-AAE3-010E58B4A5D3}" type="datetimeFigureOut">
              <a:rPr lang="ko-KR" altLang="en-US" smtClean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2023-04-10</a:t>
            </a:fld>
            <a:endParaRPr lang="ko-KR" altLang="en-US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599D6F-6914-44B3-BAC5-F801858112FE}" type="slidenum">
              <a:rPr lang="ko-KR" altLang="en-US" smtClean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‹#›</a:t>
            </a:fld>
            <a:endParaRPr lang="ko-KR" altLang="en-US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17928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62CE42E9-9779-4EB1-A4E7-DC2A33AE97F9}" type="datetimeFigureOut">
              <a:rPr lang="ko-KR" altLang="en-US" smtClean="0"/>
              <a:pPr/>
              <a:t>2023-04-10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7D996AB9-55DC-445E-98F1-083156B566B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3954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KoPub돋움체 Medium" panose="02020603020101020101" pitchFamily="18" charset="-127"/>
        <a:ea typeface="KoPub돋움체 Medium" panose="0202060302010102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KoPub돋움체 Medium" panose="02020603020101020101" pitchFamily="18" charset="-127"/>
        <a:ea typeface="KoPub돋움체 Medium" panose="0202060302010102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KoPub돋움체 Medium" panose="02020603020101020101" pitchFamily="18" charset="-127"/>
        <a:ea typeface="KoPub돋움체 Medium" panose="0202060302010102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KoPub돋움체 Medium" panose="02020603020101020101" pitchFamily="18" charset="-127"/>
        <a:ea typeface="KoPub돋움체 Medium" panose="0202060302010102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52419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7840" y="26064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+mn-ea"/>
                <a:ea typeface="+mn-ea"/>
              </a:defRPr>
            </a:lvl1pPr>
            <a:lvl2pPr>
              <a:defRPr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23442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+mn-ea"/>
                <a:ea typeface="+mn-ea"/>
              </a:defRPr>
            </a:lvl1pPr>
            <a:lvl2pPr>
              <a:defRPr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20519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바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3999FAE-1E1F-40A9-8E2E-1BC9088BD2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45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7549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ACC4C18-9FD0-4443-BBD5-9953AD5E61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852"/>
          <a:stretch/>
        </p:blipFill>
        <p:spPr>
          <a:xfrm>
            <a:off x="0" y="0"/>
            <a:ext cx="9144002" cy="685800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3AABCD2B-240E-49CF-A098-6A3F2BABAB07}"/>
              </a:ext>
            </a:extLst>
          </p:cNvPr>
          <p:cNvSpPr/>
          <p:nvPr userDrawn="1"/>
        </p:nvSpPr>
        <p:spPr>
          <a:xfrm>
            <a:off x="0" y="1058973"/>
            <a:ext cx="9144000" cy="565518"/>
          </a:xfrm>
          <a:prstGeom prst="rect">
            <a:avLst/>
          </a:prstGeom>
          <a:solidFill>
            <a:srgbClr val="0C1C3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9" dirty="0">
              <a:latin typeface="+mn-ea"/>
              <a:ea typeface="+mn-ea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A4FF54C-F5D4-435D-A79F-5C885C14DC6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1058972"/>
          </a:xfrm>
          <a:prstGeom prst="rect">
            <a:avLst/>
          </a:prstGeom>
        </p:spPr>
      </p:pic>
      <p:sp>
        <p:nvSpPr>
          <p:cNvPr id="18" name="사각형: 둥근 위쪽 모서리 17">
            <a:extLst>
              <a:ext uri="{FF2B5EF4-FFF2-40B4-BE49-F238E27FC236}">
                <a16:creationId xmlns:a16="http://schemas.microsoft.com/office/drawing/2014/main" id="{D4E605BA-DF97-4630-9916-DEAE8D843365}"/>
              </a:ext>
            </a:extLst>
          </p:cNvPr>
          <p:cNvSpPr/>
          <p:nvPr userDrawn="1"/>
        </p:nvSpPr>
        <p:spPr>
          <a:xfrm flipV="1">
            <a:off x="367492" y="-1"/>
            <a:ext cx="615170" cy="1158701"/>
          </a:xfrm>
          <a:prstGeom prst="round2SameRect">
            <a:avLst>
              <a:gd name="adj1" fmla="val 11370"/>
              <a:gd name="adj2" fmla="val 0"/>
            </a:avLst>
          </a:prstGeom>
          <a:gradFill>
            <a:gsLst>
              <a:gs pos="4667">
                <a:srgbClr val="FFAA01"/>
              </a:gs>
              <a:gs pos="22000">
                <a:srgbClr val="FFDA3F"/>
              </a:gs>
              <a:gs pos="80000">
                <a:srgbClr val="FFDA3F"/>
              </a:gs>
              <a:gs pos="100000">
                <a:srgbClr val="EA7B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539" dirty="0">
              <a:latin typeface="+mn-ea"/>
              <a:ea typeface="+mn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335898D-8D3F-4187-88E8-DBBDE407D42B}"/>
              </a:ext>
            </a:extLst>
          </p:cNvPr>
          <p:cNvGrpSpPr/>
          <p:nvPr userDrawn="1"/>
        </p:nvGrpSpPr>
        <p:grpSpPr>
          <a:xfrm>
            <a:off x="363559" y="-1"/>
            <a:ext cx="619103" cy="326996"/>
            <a:chOff x="425099" y="-1"/>
            <a:chExt cx="723899" cy="360452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B2B1EBF-51D5-4886-A1C4-6B8334510FCC}"/>
                </a:ext>
              </a:extLst>
            </p:cNvPr>
            <p:cNvSpPr/>
            <p:nvPr userDrawn="1"/>
          </p:nvSpPr>
          <p:spPr bwMode="auto">
            <a:xfrm rot="5400000">
              <a:off x="605820" y="-180722"/>
              <a:ext cx="341583" cy="703025"/>
            </a:xfrm>
            <a:custGeom>
              <a:avLst/>
              <a:gdLst>
                <a:gd name="T0" fmla="*/ 0 w 1032"/>
                <a:gd name="T1" fmla="*/ 0 h 508"/>
                <a:gd name="T2" fmla="*/ 0 w 1032"/>
                <a:gd name="T3" fmla="*/ 508 h 508"/>
                <a:gd name="T4" fmla="*/ 1032 w 1032"/>
                <a:gd name="T5" fmla="*/ 508 h 508"/>
                <a:gd name="T6" fmla="*/ 0 w 1032"/>
                <a:gd name="T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508">
                  <a:moveTo>
                    <a:pt x="0" y="0"/>
                  </a:moveTo>
                  <a:cubicBezTo>
                    <a:pt x="0" y="508"/>
                    <a:pt x="0" y="508"/>
                    <a:pt x="0" y="508"/>
                  </a:cubicBezTo>
                  <a:cubicBezTo>
                    <a:pt x="1032" y="508"/>
                    <a:pt x="1032" y="508"/>
                    <a:pt x="1032" y="508"/>
                  </a:cubicBezTo>
                  <a:cubicBezTo>
                    <a:pt x="1032" y="508"/>
                    <a:pt x="120" y="488"/>
                    <a:pt x="0" y="0"/>
                  </a:cubicBezTo>
                  <a:close/>
                </a:path>
              </a:pathLst>
            </a:custGeom>
            <a:solidFill>
              <a:srgbClr val="EA7B00">
                <a:alpha val="7372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539" dirty="0">
                <a:latin typeface="+mn-ea"/>
                <a:ea typeface="+mn-ea"/>
              </a:endParaRPr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1549BEC-7ED1-4165-A2F2-1D1BC667DBB9}"/>
                </a:ext>
              </a:extLst>
            </p:cNvPr>
            <p:cNvSpPr/>
            <p:nvPr userDrawn="1"/>
          </p:nvSpPr>
          <p:spPr bwMode="auto">
            <a:xfrm rot="16200000" flipH="1">
              <a:off x="606823" y="-181723"/>
              <a:ext cx="360451" cy="723898"/>
            </a:xfrm>
            <a:custGeom>
              <a:avLst/>
              <a:gdLst>
                <a:gd name="T0" fmla="*/ 0 w 1032"/>
                <a:gd name="T1" fmla="*/ 0 h 508"/>
                <a:gd name="T2" fmla="*/ 0 w 1032"/>
                <a:gd name="T3" fmla="*/ 508 h 508"/>
                <a:gd name="T4" fmla="*/ 1032 w 1032"/>
                <a:gd name="T5" fmla="*/ 508 h 508"/>
                <a:gd name="T6" fmla="*/ 0 w 1032"/>
                <a:gd name="T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32" h="508">
                  <a:moveTo>
                    <a:pt x="0" y="0"/>
                  </a:moveTo>
                  <a:cubicBezTo>
                    <a:pt x="0" y="508"/>
                    <a:pt x="0" y="508"/>
                    <a:pt x="0" y="508"/>
                  </a:cubicBezTo>
                  <a:cubicBezTo>
                    <a:pt x="1032" y="508"/>
                    <a:pt x="1032" y="508"/>
                    <a:pt x="1032" y="508"/>
                  </a:cubicBezTo>
                  <a:cubicBezTo>
                    <a:pt x="1032" y="508"/>
                    <a:pt x="120" y="488"/>
                    <a:pt x="0" y="0"/>
                  </a:cubicBezTo>
                  <a:close/>
                </a:path>
              </a:pathLst>
            </a:custGeom>
            <a:solidFill>
              <a:srgbClr val="EA7B00">
                <a:alpha val="2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39" dirty="0">
                <a:latin typeface="+mn-ea"/>
                <a:ea typeface="+mn-ea"/>
              </a:endParaRPr>
            </a:p>
          </p:txBody>
        </p:sp>
      </p:grpSp>
      <p:pic>
        <p:nvPicPr>
          <p:cNvPr id="28" name="그림 27">
            <a:extLst>
              <a:ext uri="{FF2B5EF4-FFF2-40B4-BE49-F238E27FC236}">
                <a16:creationId xmlns:a16="http://schemas.microsoft.com/office/drawing/2014/main" id="{9EF57B10-8FA4-4D19-A4A4-D0C72DDDC1EB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781742" y="990232"/>
            <a:ext cx="8362258" cy="13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535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7840" y="26064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  <a:lvl2pPr>
              <a:defRPr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974576" y="64096"/>
            <a:ext cx="2160240" cy="293117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4F81BD"/>
                </a:solidFill>
                <a:latin typeface="+mn-ea"/>
                <a:ea typeface="+mn-ea"/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25527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3086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7840" y="26064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800">
                <a:latin typeface="+mn-ea"/>
                <a:ea typeface="+mn-ea"/>
              </a:defRPr>
            </a:lvl4pPr>
            <a:lvl5pPr>
              <a:defRPr sz="1800">
                <a:latin typeface="+mn-ea"/>
                <a:ea typeface="+mn-e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800">
                <a:latin typeface="+mn-ea"/>
                <a:ea typeface="+mn-ea"/>
              </a:defRPr>
            </a:lvl4pPr>
            <a:lvl5pPr>
              <a:defRPr sz="1800">
                <a:latin typeface="+mn-ea"/>
                <a:ea typeface="+mn-e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8558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7840" y="26064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+mn-ea"/>
                <a:ea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+mn-ea"/>
                <a:ea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>
              <a:defRPr sz="2000">
                <a:latin typeface="+mn-ea"/>
                <a:ea typeface="+mn-ea"/>
              </a:defRPr>
            </a:lvl2pPr>
            <a:lvl3pPr>
              <a:defRPr sz="1800">
                <a:latin typeface="+mn-ea"/>
                <a:ea typeface="+mn-ea"/>
              </a:defRPr>
            </a:lvl3pPr>
            <a:lvl4pPr>
              <a:defRPr sz="1600">
                <a:latin typeface="+mn-ea"/>
                <a:ea typeface="+mn-ea"/>
              </a:defRPr>
            </a:lvl4pPr>
            <a:lvl5pPr>
              <a:defRPr sz="1600">
                <a:latin typeface="+mn-ea"/>
                <a:ea typeface="+mn-e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82475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7840" y="26064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39973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63547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+mn-ea"/>
                <a:ea typeface="+mn-ea"/>
              </a:defRPr>
            </a:lvl1pPr>
            <a:lvl2pPr>
              <a:defRPr sz="28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000">
                <a:latin typeface="+mn-ea"/>
                <a:ea typeface="+mn-ea"/>
              </a:defRPr>
            </a:lvl4pPr>
            <a:lvl5pPr>
              <a:defRPr sz="20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n-ea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72355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+mn-ea"/>
                <a:ea typeface="+mn-ea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n-ea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23586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3059832" y="1220784"/>
            <a:ext cx="3096344" cy="1199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타원 10"/>
          <p:cNvSpPr/>
          <p:nvPr userDrawn="1"/>
        </p:nvSpPr>
        <p:spPr>
          <a:xfrm>
            <a:off x="6108200" y="1220784"/>
            <a:ext cx="119984" cy="119984"/>
          </a:xfrm>
          <a:prstGeom prst="ellipse">
            <a:avLst/>
          </a:prstGeom>
          <a:solidFill>
            <a:srgbClr val="BAC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2" name="타원 11"/>
          <p:cNvSpPr/>
          <p:nvPr userDrawn="1"/>
        </p:nvSpPr>
        <p:spPr>
          <a:xfrm>
            <a:off x="2987824" y="1220784"/>
            <a:ext cx="119984" cy="119984"/>
          </a:xfrm>
          <a:prstGeom prst="ellipse">
            <a:avLst/>
          </a:prstGeom>
          <a:solidFill>
            <a:srgbClr val="BAC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1C8F690-7485-FEB8-F47A-FF1F75A64C39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7596336" y="6555068"/>
            <a:ext cx="1231577" cy="25734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5EC4BB8-CA6C-9094-B220-936B229CEFC6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251520" y="6467941"/>
            <a:ext cx="2150623" cy="34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05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3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7A0A1E17-25C5-42A0-A73F-9F651ADF7684}"/>
              </a:ext>
            </a:extLst>
          </p:cNvPr>
          <p:cNvSpPr txBox="1"/>
          <p:nvPr/>
        </p:nvSpPr>
        <p:spPr>
          <a:xfrm>
            <a:off x="684872" y="1340768"/>
            <a:ext cx="77742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kern="0" dirty="0" smtClean="0">
                <a:solidFill>
                  <a:schemeClr val="bg1"/>
                </a:solidFill>
                <a:latin typeface="+mj-ea"/>
                <a:ea typeface="+mj-ea"/>
              </a:rPr>
              <a:t>충북대학교</a:t>
            </a:r>
            <a:endParaRPr lang="en-US" altLang="ko-KR" sz="2000" b="1" kern="0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2800" b="1" kern="0" dirty="0">
                <a:solidFill>
                  <a:schemeClr val="bg1"/>
                </a:solidFill>
                <a:latin typeface="+mj-ea"/>
                <a:ea typeface="+mj-ea"/>
              </a:rPr>
              <a:t>산업인공지능학과</a:t>
            </a:r>
            <a:endParaRPr lang="ko-KR" altLang="en-US" sz="2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7" name="양쪽 모서리가 둥근 사각형 166">
            <a:extLst>
              <a:ext uri="{FF2B5EF4-FFF2-40B4-BE49-F238E27FC236}">
                <a16:creationId xmlns:a16="http://schemas.microsoft.com/office/drawing/2014/main" id="{CB19F375-95FD-4D04-AD0D-AD922147E1FA}"/>
              </a:ext>
            </a:extLst>
          </p:cNvPr>
          <p:cNvSpPr/>
          <p:nvPr/>
        </p:nvSpPr>
        <p:spPr>
          <a:xfrm rot="5400000">
            <a:off x="4047644" y="-571265"/>
            <a:ext cx="1048713" cy="7109359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97" dirty="0">
              <a:ln>
                <a:solidFill>
                  <a:srgbClr val="0F2548">
                    <a:alpha val="0"/>
                  </a:srgb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7E76D2E2-CB53-4D23-BBB0-8CC55C1D3C7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V="1">
            <a:off x="1017322" y="3397874"/>
            <a:ext cx="7109356" cy="197554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40C67C9-A130-44A8-8C77-994FB81CA46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017322" y="2363948"/>
            <a:ext cx="7109356" cy="206404"/>
          </a:xfrm>
          <a:prstGeom prst="rect">
            <a:avLst/>
          </a:prstGeom>
        </p:spPr>
      </p:pic>
      <p:sp>
        <p:nvSpPr>
          <p:cNvPr id="31" name="TextBox 36">
            <a:extLst>
              <a:ext uri="{FF2B5EF4-FFF2-40B4-BE49-F238E27FC236}">
                <a16:creationId xmlns:a16="http://schemas.microsoft.com/office/drawing/2014/main" id="{CCC54D7F-EFDB-4C0E-87FA-3978BED1A81E}"/>
              </a:ext>
            </a:extLst>
          </p:cNvPr>
          <p:cNvSpPr txBox="1"/>
          <p:nvPr/>
        </p:nvSpPr>
        <p:spPr>
          <a:xfrm>
            <a:off x="1286310" y="2700814"/>
            <a:ext cx="6571380" cy="55399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1pPr>
            <a:lvl2pPr marL="494297" indent="3457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2pPr>
            <a:lvl3pPr marL="990323" indent="5185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3pPr>
            <a:lvl4pPr marL="1486348" indent="6913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4pPr>
            <a:lvl5pPr marL="1980645" indent="10370" algn="l" rtl="0" fontAlgn="base" latinLnBrk="1">
              <a:spcBef>
                <a:spcPct val="0"/>
              </a:spcBef>
              <a:spcAft>
                <a:spcPct val="0"/>
              </a:spcAft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5pPr>
            <a:lvl6pPr marL="2488768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6pPr>
            <a:lvl7pPr marL="2986522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7pPr>
            <a:lvl8pPr marL="3484275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8pPr>
            <a:lvl9pPr marL="3982029" algn="l" defTabSz="995507" rtl="0" eaLnBrk="1" latinLnBrk="1" hangingPunct="1">
              <a:defRPr kumimoji="1" sz="1306" kern="1200">
                <a:solidFill>
                  <a:srgbClr val="292929"/>
                </a:solidFill>
                <a:latin typeface="Rix모던고딕 EB" pitchFamily="18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3600" b="1" dirty="0" smtClean="0">
                <a:ln w="1270">
                  <a:noFill/>
                </a:ln>
                <a:gradFill>
                  <a:gsLst>
                    <a:gs pos="95413">
                      <a:schemeClr val="bg1"/>
                    </a:gs>
                    <a:gs pos="86239">
                      <a:schemeClr val="bg1"/>
                    </a:gs>
                  </a:gsLst>
                  <a:lin ang="5400000" scaled="1"/>
                </a:gradFill>
                <a:latin typeface="+mj-ea"/>
                <a:ea typeface="+mj-ea"/>
              </a:rPr>
              <a:t>문제해결 규칙 수집</a:t>
            </a:r>
            <a:endParaRPr lang="ko-KR" altLang="en-US" sz="3600" b="1" dirty="0">
              <a:ln w="1270">
                <a:noFill/>
              </a:ln>
              <a:gradFill>
                <a:gsLst>
                  <a:gs pos="95413">
                    <a:schemeClr val="bg1"/>
                  </a:gs>
                  <a:gs pos="86239">
                    <a:schemeClr val="bg1"/>
                  </a:gs>
                </a:gsLst>
                <a:lin ang="5400000" scaled="1"/>
              </a:gradFill>
              <a:latin typeface="+mj-ea"/>
              <a:ea typeface="+mj-ea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B048DBB-E95F-4272-1423-CCD92ECD62C2}"/>
              </a:ext>
            </a:extLst>
          </p:cNvPr>
          <p:cNvSpPr/>
          <p:nvPr/>
        </p:nvSpPr>
        <p:spPr>
          <a:xfrm>
            <a:off x="539552" y="4319083"/>
            <a:ext cx="80648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330325" eaLnBrk="0" latinLnBrk="0" hangingPunct="0">
              <a:buSzPct val="100000"/>
              <a:defRPr/>
            </a:pPr>
            <a:r>
              <a:rPr lang="en-US" altLang="ko-KR" dirty="0" smtClean="0">
                <a:solidFill>
                  <a:schemeClr val="bg1"/>
                </a:solidFill>
                <a:latin typeface="+mj-ea"/>
                <a:ea typeface="+mj-ea"/>
              </a:rPr>
              <a:t>2023254010</a:t>
            </a:r>
            <a:endParaRPr lang="ko-KR" altLang="en-US" kern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EFD2001-A557-C9FD-30DE-8B1C59A1195D}"/>
              </a:ext>
            </a:extLst>
          </p:cNvPr>
          <p:cNvSpPr/>
          <p:nvPr/>
        </p:nvSpPr>
        <p:spPr>
          <a:xfrm>
            <a:off x="539552" y="4688415"/>
            <a:ext cx="80648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330325" eaLnBrk="0" latinLnBrk="0" hangingPunct="0">
              <a:buSzPct val="100000"/>
              <a:defRPr/>
            </a:pPr>
            <a:r>
              <a:rPr lang="ko-KR" altLang="en-US" kern="0" dirty="0" smtClean="0">
                <a:solidFill>
                  <a:schemeClr val="bg1"/>
                </a:solidFill>
                <a:latin typeface="+mj-ea"/>
                <a:ea typeface="+mj-ea"/>
              </a:rPr>
              <a:t>사수진</a:t>
            </a:r>
            <a:endParaRPr lang="ko-KR" altLang="en-US" kern="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48928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002060"/>
                </a:solidFill>
                <a:latin typeface="+mj-ea"/>
                <a:ea typeface="+mj-ea"/>
              </a:rPr>
              <a:t>9</a:t>
            </a:r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소프트웨어 개발 표준화 문제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373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개발자들이 서로 다른 개발 스타일을 사용하는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팀에서 공통된 코딩 스타일 가이드를 작성하고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이를 준수하도록 강제할 필요가 있다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각 개발자가 자신만의 독특한 코드 스타일을 사용하는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코드 리뷰 시 코드 스타일을 검사하고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코드 스타일 가이드를 준수하지 않은 코드는 수정해야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프로젝트에서 사용하는 소프트웨어 개발 도구의 버전이 다른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팀에서 사용할 도구의 버전을 표준화하고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모든 팀원들이 동일한 버전을 사용하도록 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팀 내에서 사용하는 툴의 종류가 다른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팀에서 사용할 툴의 종류를 표준화하고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모든 팀원들이 동일한 툴을 사용하도록 해야 한다</a:t>
            </a:r>
            <a:r>
              <a:rPr lang="en-US" altLang="ko-KR" sz="1300" dirty="0" smtClean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23642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10.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소프트웨어 버그와 </a:t>
            </a:r>
            <a:r>
              <a:rPr lang="ko-KR" altLang="en-US" sz="2000" dirty="0" smtClean="0">
                <a:solidFill>
                  <a:srgbClr val="002060"/>
                </a:solidFill>
                <a:latin typeface="+mj-ea"/>
                <a:ea typeface="+mj-ea"/>
              </a:rPr>
              <a:t>결함 문제</a:t>
            </a:r>
            <a:endParaRPr lang="ko-KR" altLang="en-US" sz="20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2432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소프트웨어에서 버그 또는 결함이 발견되면</a:t>
            </a: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THEN </a:t>
            </a:r>
            <a:r>
              <a:rPr lang="ko-KR" altLang="en-US" sz="1300" dirty="0" smtClean="0">
                <a:latin typeface="+mn-ea"/>
              </a:rPr>
              <a:t>버그 </a:t>
            </a:r>
            <a:r>
              <a:rPr lang="ko-KR" altLang="en-US" sz="1300" dirty="0">
                <a:latin typeface="+mn-ea"/>
              </a:rPr>
              <a:t>또는 결함을 최대한 빠르게 식별하고 기록한다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300" dirty="0">
                <a:latin typeface="+mn-ea"/>
              </a:rPr>
              <a:t>버그 또는 결함의 심각성을 평가하고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적절한 우선순위를 부여하여 수정 계획을 수립한다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300" dirty="0">
                <a:latin typeface="+mn-ea"/>
              </a:rPr>
              <a:t>수정 계획에 따라 개발자나 </a:t>
            </a:r>
            <a:r>
              <a:rPr lang="en-US" altLang="ko-KR" sz="1300" dirty="0">
                <a:latin typeface="+mn-ea"/>
              </a:rPr>
              <a:t>QA </a:t>
            </a:r>
            <a:r>
              <a:rPr lang="ko-KR" altLang="en-US" sz="1300" dirty="0">
                <a:latin typeface="+mn-ea"/>
              </a:rPr>
              <a:t>담당자가 버그 또는 결함을 수정하고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수정된 결과를 테스트한다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300" dirty="0">
                <a:latin typeface="+mn-ea"/>
              </a:rPr>
              <a:t>수정된 결과가 검증되면 버그 또는 결함을 해결한 코드를 저장소에 반영하고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이후 빌드나 배포 과정에서 해당 버전이나 패치에 포함시킨다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300" dirty="0">
                <a:latin typeface="+mn-ea"/>
              </a:rPr>
              <a:t>버그 또는 결함이 해결되었음을 관련자들에게 통보하고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사용자들에게 업데이트나 패치를 제공하여 최신 버전을 사용하도록 유도한다</a:t>
            </a:r>
            <a:r>
              <a:rPr lang="en-US" altLang="ko-KR" sz="1300" dirty="0" smtClean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62579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11.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소프트웨어 유지보수 및 지원 문제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2172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고객이 소프트웨어 유지보수 및 지원 요청을 하면</a:t>
            </a: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THEN </a:t>
            </a:r>
            <a:r>
              <a:rPr lang="ko-KR" altLang="en-US" sz="1300" dirty="0" smtClean="0">
                <a:latin typeface="+mn-ea"/>
              </a:rPr>
              <a:t>고객의 </a:t>
            </a:r>
            <a:r>
              <a:rPr lang="ko-KR" altLang="en-US" sz="1300" dirty="0">
                <a:latin typeface="+mn-ea"/>
              </a:rPr>
              <a:t>요청 내용을 자세히 파악하고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문제가 발생한 원인을 분석한다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300" dirty="0">
                <a:latin typeface="+mn-ea"/>
              </a:rPr>
              <a:t>문제가 해결될 수 있는 경우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최대한 빠르게 해결하고 고객에게 결과를 통보한다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300" dirty="0">
                <a:latin typeface="+mn-ea"/>
              </a:rPr>
              <a:t>문제가 해결되지 않을 경우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추가적인 조치가 필요한 경우를 고려하여 개발자나 기술 </a:t>
            </a:r>
            <a:r>
              <a:rPr lang="ko-KR" altLang="en-US" sz="1300" dirty="0" err="1">
                <a:latin typeface="+mn-ea"/>
              </a:rPr>
              <a:t>지원팀에</a:t>
            </a:r>
            <a:r>
              <a:rPr lang="ko-KR" altLang="en-US" sz="1300" dirty="0">
                <a:latin typeface="+mn-ea"/>
              </a:rPr>
              <a:t> 문의하여 처리한다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300" dirty="0">
                <a:latin typeface="+mn-ea"/>
              </a:rPr>
              <a:t>유지보수나 지원 작업이 완료되면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고객에게 결과를 통보하고 만족도 조사를 실시한다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300" dirty="0">
                <a:latin typeface="+mn-ea"/>
              </a:rPr>
              <a:t>유지보수나 지원 작업에서 발생한 문제점이나 개선점을 파악하여 관련 부서에 보고하여 개선에 반영한다</a:t>
            </a:r>
            <a:r>
              <a:rPr lang="en-US" altLang="ko-KR" sz="1300" dirty="0" smtClean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82728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12.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서비스 이용 환경 문제</a:t>
            </a:r>
            <a:endParaRPr lang="ko-KR" altLang="en-US" sz="20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4223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사용자의 서비스 이용 환경이 불안정하거나 불편한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사용자의 서비스 이용 환경을 개선하는 방안을 마련해야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서비스 이용 중에 불안정한 네트워크 상황이 발생하는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서비스 이용을 일시 중단하고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네트워크 환경이 안정화된 후에 이용 가능하도록 안내해야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다양한 디바이스에서 서비스 이용이 어려운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다양한 디바이스에서도 서비스 이용이 가능하도록 개선해야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사용자의 화면 해상도나 운영 체제 등의 이유로 서비스 이용이 불편한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사용자의 환경에 맞는 화면 크기와 운영 체제를 고려하여 서비스를 개선해야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서비스 이용 시 사용자의 인터넷 환경이 좋지 않은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서비스 이용에 필요한 </a:t>
            </a:r>
            <a:r>
              <a:rPr lang="ko-KR" altLang="en-US" sz="1300" dirty="0" err="1">
                <a:latin typeface="+mn-ea"/>
              </a:rPr>
              <a:t>데이터양을</a:t>
            </a:r>
            <a:r>
              <a:rPr lang="ko-KR" altLang="en-US" sz="1300" dirty="0">
                <a:latin typeface="+mn-ea"/>
              </a:rPr>
              <a:t> 최소화하고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인터넷 환경이 좋아질 때까지 서비스 이용을 유보하도록 안내해야 한다</a:t>
            </a:r>
            <a:r>
              <a:rPr lang="en-US" altLang="ko-KR" sz="1300" dirty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83103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13.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시스템 장애와 서비스 </a:t>
            </a:r>
            <a:r>
              <a:rPr lang="ko-KR" altLang="en-US" sz="2000" dirty="0" smtClean="0">
                <a:solidFill>
                  <a:srgbClr val="002060"/>
                </a:solidFill>
                <a:latin typeface="+mj-ea"/>
                <a:ea typeface="+mj-ea"/>
              </a:rPr>
              <a:t>중단 문제</a:t>
            </a:r>
            <a:endParaRPr lang="ko-KR" altLang="en-US" sz="20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2142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시스템 장애가 발생하면 </a:t>
            </a: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즉각적으로 대응하여 서비스 중단 시간을 최소화한다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서비스 중단 시간이 길어지면 </a:t>
            </a: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사용자 불만족이 증가하고 고객 이탈 가능성이 높아진다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장애 대응 팀이 미비하면 </a:t>
            </a: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장애 처리 시간이 길어져 서비스 중단 시간이 증가한다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장애 예방에 대한 전략이 부재하면 </a:t>
            </a: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장애 발생률이 높아져 서비스 중단이 발생할 가능성이 높아진다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서비스 중단 시간이 긴 경우 </a:t>
            </a: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보상 제도 등을 통해 사용자에게 보상을 제공하여 고객 이탈 가능성을 최소화한다</a:t>
            </a:r>
            <a:r>
              <a:rPr lang="en-US" altLang="ko-KR" sz="1300" dirty="0">
                <a:latin typeface="+mn-ea"/>
              </a:rPr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03236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14.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시스템 최적화와 성능 문제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165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시스템 부하가 높을 때 </a:t>
            </a: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 err="1">
                <a:latin typeface="+mn-ea"/>
              </a:rPr>
              <a:t>캐싱</a:t>
            </a:r>
            <a:r>
              <a:rPr lang="ko-KR" altLang="en-US" sz="1300" dirty="0">
                <a:latin typeface="+mn-ea"/>
              </a:rPr>
              <a:t> 기능 활성화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데이터 처리 속도가 느릴 때 </a:t>
            </a: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데이터베이스 인덱스 생성</a:t>
            </a: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서버 </a:t>
            </a:r>
            <a:r>
              <a:rPr lang="en-US" altLang="ko-KR" sz="1300" dirty="0">
                <a:latin typeface="+mn-ea"/>
              </a:rPr>
              <a:t>CPU </a:t>
            </a:r>
            <a:r>
              <a:rPr lang="ko-KR" altLang="en-US" sz="1300" dirty="0">
                <a:latin typeface="+mn-ea"/>
              </a:rPr>
              <a:t>사용률이 높을 때 </a:t>
            </a: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서버 구성 최적화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사용자 요청이 많을 때 </a:t>
            </a: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로드 </a:t>
            </a:r>
            <a:r>
              <a:rPr lang="ko-KR" altLang="en-US" sz="1300" dirty="0" err="1">
                <a:latin typeface="+mn-ea"/>
              </a:rPr>
              <a:t>밸런싱</a:t>
            </a:r>
            <a:r>
              <a:rPr lang="ko-KR" altLang="en-US" sz="1300" dirty="0">
                <a:latin typeface="+mn-ea"/>
              </a:rPr>
              <a:t> 구성 변경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웹 페이지 로딩 시간이 느릴 때 </a:t>
            </a: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이미지 최적화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애플리케이션 실행 속도가 느릴 때 </a:t>
            </a: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코드 최적화</a:t>
            </a:r>
            <a:endParaRPr lang="en-US" altLang="ko-KR" sz="13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519001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15.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이해관계자 간 소통 문제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165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프로젝트 이해관계자들 간 의사소통이 원활하지 않을 때</a:t>
            </a: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THEN </a:t>
            </a:r>
            <a:r>
              <a:rPr lang="ko-KR" altLang="en-US" sz="1300" dirty="0" smtClean="0">
                <a:latin typeface="+mn-ea"/>
              </a:rPr>
              <a:t>모든 </a:t>
            </a:r>
            <a:r>
              <a:rPr lang="ko-KR" altLang="en-US" sz="1300" dirty="0">
                <a:latin typeface="+mn-ea"/>
              </a:rPr>
              <a:t>이해관계자들이 이해하기 쉬운 언어로 의사소통을 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300" dirty="0" smtClean="0">
                <a:latin typeface="+mn-ea"/>
              </a:rPr>
              <a:t>모든 </a:t>
            </a:r>
            <a:r>
              <a:rPr lang="ko-KR" altLang="en-US" sz="1300" dirty="0">
                <a:latin typeface="+mn-ea"/>
              </a:rPr>
              <a:t>이해관계자들은 각자의 역할과 책임을 명확히 이해하고 있어야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300" dirty="0">
                <a:latin typeface="+mn-ea"/>
              </a:rPr>
              <a:t>모든 이해관계자들은 프로젝트 목표와 목적에 대해 공유하고 이해하고 있어야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300" dirty="0">
                <a:latin typeface="+mn-ea"/>
              </a:rPr>
              <a:t>모든 이해관계자들은 의견 충돌이 있을 경우 상호 존중하며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문제 해결 방법을 함께 논의하고 합의하여야 한다</a:t>
            </a:r>
            <a:r>
              <a:rPr lang="en-US" altLang="ko-KR" sz="1300" dirty="0">
                <a:latin typeface="+mn-ea"/>
              </a:rPr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24861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16.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인력 부족과 인력 </a:t>
            </a:r>
            <a:r>
              <a:rPr lang="ko-KR" altLang="en-US" sz="2000" dirty="0" smtClean="0">
                <a:solidFill>
                  <a:srgbClr val="002060"/>
                </a:solidFill>
                <a:latin typeface="+mj-ea"/>
                <a:ea typeface="+mj-ea"/>
              </a:rPr>
              <a:t>유출 문제</a:t>
            </a:r>
            <a:endParaRPr lang="ko-KR" altLang="en-US" sz="20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34732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회사에서 인력 부족 문제를 경험할 때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적극적으로 채용 활동을 전개하고 적절한 대안을 찾기 위해 </a:t>
            </a:r>
            <a:r>
              <a:rPr lang="ko-KR" altLang="en-US" sz="1300" dirty="0" err="1">
                <a:latin typeface="+mn-ea"/>
              </a:rPr>
              <a:t>인사팀과</a:t>
            </a:r>
            <a:r>
              <a:rPr lang="ko-KR" altLang="en-US" sz="1300" dirty="0">
                <a:latin typeface="+mn-ea"/>
              </a:rPr>
              <a:t> 협력한다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인력 유출이 발생하면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 err="1">
                <a:latin typeface="+mn-ea"/>
              </a:rPr>
              <a:t>인사팀이</a:t>
            </a:r>
            <a:r>
              <a:rPr lang="ko-KR" altLang="en-US" sz="1300" dirty="0">
                <a:latin typeface="+mn-ea"/>
              </a:rPr>
              <a:t> 즉시 대처 조치를 취하고 유사한 역량의 인력을 영입하기 위해 노력해야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인력 유출 원인이 급여나 복지 등의 문제일 때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적극적으로 대처 조치를 취하고 다양한 급여 및 복지 제도를 도입하여 직원들의 만족도를 높인다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인력 유출 원인이 업무 스트레스나 업무 부담 등의 문제일 때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직원들의 업무 부담을 줄이기 위한 대처 방안을 모색하고 적극적으로 개선해 나가야 한다</a:t>
            </a:r>
            <a:r>
              <a:rPr lang="en-US" altLang="ko-KR" sz="1300" dirty="0" smtClean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20225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17.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지식 공유와 문서화 문제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373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새로운 지식이 발생하거나 업무 프로세스가 변경될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내용을 팀 내 지식공유 플랫폼에 등록하여 팀원들이 공유할 수 있도록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새로운 프로젝트가 시작될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프로젝트 관련 문서를 작성하고 팀 내 공유 드라이브에 업로드하여 프로젝트에 참여하는 모든 팀원이 접근 가능하도록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업무 수행 중에 발생하는 문제점을 해결할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문제점 및 해결 방안을 문서화하고 지식공유 플랫폼에 등록하여 다른 팀원들이 유사한 문제를 해결할 때 참고할 수 있도록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새로운 기술이나 도구를 도입할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기술이나 도구에 대한 교육 자료를 작성하고 지식공유 플랫폼에 등록하여 팀원들이 숙지하고 활용할 수 있도록 한다</a:t>
            </a:r>
            <a:r>
              <a:rPr lang="en-US" altLang="ko-KR" sz="1300" dirty="0" smtClean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10654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18.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프로젝트 계획의 잘못된 방향성 설정 문제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2953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프로젝트 목표와 요구사항이 불명확하게 설정되어 있다면</a:t>
            </a:r>
            <a:r>
              <a:rPr lang="en-US" altLang="ko-KR" sz="1300" dirty="0">
                <a:latin typeface="+mn-ea"/>
              </a:rPr>
              <a:t>, </a:t>
            </a:r>
            <a:endParaRPr lang="en-US" altLang="ko-KR" sz="1300" dirty="0" smtClean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THEN </a:t>
            </a:r>
            <a:r>
              <a:rPr lang="ko-KR" altLang="en-US" sz="1300" dirty="0" smtClean="0">
                <a:latin typeface="+mn-ea"/>
              </a:rPr>
              <a:t>목표와 </a:t>
            </a:r>
            <a:r>
              <a:rPr lang="ko-KR" altLang="en-US" sz="1300" dirty="0">
                <a:latin typeface="+mn-ea"/>
              </a:rPr>
              <a:t>요구사항을 명확히 정의하고 문서화합니다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프로젝트 일정이 과도하게 압축되어 있다면</a:t>
            </a:r>
            <a:r>
              <a:rPr lang="en-US" altLang="ko-KR" sz="1300" dirty="0">
                <a:latin typeface="+mn-ea"/>
              </a:rPr>
              <a:t>, </a:t>
            </a:r>
            <a:endParaRPr lang="en-US" altLang="ko-KR" sz="1300" dirty="0" smtClean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THEN </a:t>
            </a:r>
            <a:r>
              <a:rPr lang="ko-KR" altLang="en-US" sz="1300" dirty="0" smtClean="0">
                <a:latin typeface="+mn-ea"/>
              </a:rPr>
              <a:t>프로젝트 </a:t>
            </a:r>
            <a:r>
              <a:rPr lang="ko-KR" altLang="en-US" sz="1300" dirty="0">
                <a:latin typeface="+mn-ea"/>
              </a:rPr>
              <a:t>일정을 재조정하여 현실적인 일정을 설정합니다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프로젝트 범위가 불명확하게 설정되어 있다면</a:t>
            </a:r>
            <a:r>
              <a:rPr lang="en-US" altLang="ko-KR" sz="1300" dirty="0">
                <a:latin typeface="+mn-ea"/>
              </a:rPr>
              <a:t>, </a:t>
            </a:r>
            <a:endParaRPr lang="en-US" altLang="ko-KR" sz="1300" dirty="0" smtClean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THEN </a:t>
            </a:r>
            <a:r>
              <a:rPr lang="ko-KR" altLang="en-US" sz="1300" dirty="0" smtClean="0">
                <a:latin typeface="+mn-ea"/>
              </a:rPr>
              <a:t>프로젝트 </a:t>
            </a:r>
            <a:r>
              <a:rPr lang="ko-KR" altLang="en-US" sz="1300" dirty="0">
                <a:latin typeface="+mn-ea"/>
              </a:rPr>
              <a:t>범위를 명확히 정의하고 문서화합니다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프로젝트 위험 요소가 고려되지 않고 있다면</a:t>
            </a:r>
            <a:r>
              <a:rPr lang="en-US" altLang="ko-KR" sz="1300" dirty="0">
                <a:latin typeface="+mn-ea"/>
              </a:rPr>
              <a:t>, </a:t>
            </a:r>
            <a:endParaRPr lang="en-US" altLang="ko-KR" sz="1300" dirty="0" smtClean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THEN </a:t>
            </a:r>
            <a:r>
              <a:rPr lang="ko-KR" altLang="en-US" sz="1300" dirty="0" smtClean="0">
                <a:latin typeface="+mn-ea"/>
              </a:rPr>
              <a:t>프로젝트 </a:t>
            </a:r>
            <a:r>
              <a:rPr lang="ko-KR" altLang="en-US" sz="1300" dirty="0">
                <a:latin typeface="+mn-ea"/>
              </a:rPr>
              <a:t>위험 요소를 분석하고 평가합니다</a:t>
            </a:r>
            <a:r>
              <a:rPr lang="en-US" altLang="ko-KR" sz="1300" dirty="0" smtClean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16929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002060"/>
                </a:solidFill>
                <a:latin typeface="+mj-ea"/>
                <a:ea typeface="+mj-ea"/>
              </a:rPr>
              <a:t>1</a:t>
            </a:r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개인정보 유출 사고 대응 능력 부족 문제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34732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개인정보 유출 사고가 발생한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즉시 해당 사고를 신고하고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조사를 수행한다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조사 결과 유출된 개인정보가 있을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개인정보에 대한 피해를 최소화하고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피해를 입은 개인에게 적절한 보상을 제공한다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유출 원인이 기술적 결함인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결함을 즉시 수정하고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유사한 사고가 발생하지 않도록 예방 조치를 취한다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유출 원인이 인적 결함인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인원의 교육과 인적 보안 규정을 강화하고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유사한 사고가 발생하지 않도록 예방 조치를 취한다</a:t>
            </a:r>
            <a:r>
              <a:rPr lang="en-US" altLang="ko-KR" sz="1300" dirty="0" smtClean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078316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19.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프로젝트 관리와 일정 지연 문제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2953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프로젝트 일정이 지연될 가능성이 있을 때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프로젝트 관리자는 즉각적으로 일정 조정을 수행해야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일정 조정이 필요한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프로젝트 관리자는 프로젝트 참여자들과 논의하여 가능한 조치를 취해야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일정 지연의 원인이 파악되었을 때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프로젝트 관리자는 해당 원인을 수정하고 이후 발생 가능성을 최소화해야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프로젝트 일정이 예상보다 더욱 지연되는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프로젝트 관리자는 이를 상위 관리자들과 이해관계자들에게 적시에 알려야 한다</a:t>
            </a:r>
            <a:r>
              <a:rPr lang="en-US" altLang="ko-KR" sz="1300" dirty="0">
                <a:latin typeface="+mn-ea"/>
              </a:rPr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36570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20.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협업과 팀워크 문제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2953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프로젝트 참여자들의 의견 충돌이 발생하면 </a:t>
            </a:r>
            <a:endParaRPr lang="en-US" altLang="ko-KR" sz="1300" dirty="0" smtClean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의견 충돌 원인을 파악하고 중재자를 지정하여 대화를 통해 문제를 해결한다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업무 우선순위와 역할 분담이 명확하지 않으면 </a:t>
            </a:r>
            <a:endParaRPr lang="en-US" altLang="ko-KR" sz="1300" dirty="0" smtClean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프로젝트 매니저가 역할과 책임을 재정의하고 팀원들과 공유한다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팀원 간 정보 공유가 원활하지 않으면 </a:t>
            </a:r>
            <a:endParaRPr lang="en-US" altLang="ko-KR" sz="1300" dirty="0" smtClean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공유할 정보를 정리하고 팀원들이 쉽게 접근 가능한 위치에 저장하여 공유한다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업무 수행 방식이 일관되지 않으면 </a:t>
            </a:r>
            <a:endParaRPr lang="en-US" altLang="ko-KR" sz="1300" dirty="0" smtClean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업무 프로세스를 정의하고 모든 팀원들이 이를 따르도록 한다</a:t>
            </a:r>
            <a:r>
              <a:rPr lang="en-US" altLang="ko-KR" sz="1300" dirty="0" smtClean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32999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002060"/>
                </a:solidFill>
                <a:latin typeface="+mj-ea"/>
                <a:ea typeface="+mj-ea"/>
              </a:rPr>
              <a:t>2</a:t>
            </a:r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기술 지식 및 업무 지식 부족 문제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373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개발자가 새로운 기술을 습득해야 할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기술에 대한 학습 자료와 교육을 제공하고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개발자의 습득 과정을 지원한다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업무 지식이 부족한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업무에 대한 교육과 학습 자료를 제공하고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업무 수행에 필요한 프로세스 및 방법론을 소개한다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개발자의 문제 해결 능력이 부족한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개발자에게 문제 해결 능력을 향상시키는 교육을 제공하고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다른 개발자와의 지식 공유를 유도한다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업무 수행에 필요한 도구나 시스템을 제대로 활용하지 못하는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도구나 시스템에 대한 교육과 학습 자료를 제공하고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업무 수행에 필요한 프로세스 및 방법론을 소개한다</a:t>
            </a:r>
            <a:r>
              <a:rPr lang="en-US" altLang="ko-KR" sz="1300" dirty="0" smtClean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54200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002060"/>
                </a:solidFill>
                <a:latin typeface="+mj-ea"/>
                <a:ea typeface="+mj-ea"/>
              </a:rPr>
              <a:t>3</a:t>
            </a:r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다양한 디바이스와 운영체제 지원 문제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34732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새로운 디바이스가 출시되어 추가 지원이 필요한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디바이스에 대한 기능 지원을 추가하고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필요한 새로운 드라이버를 제공한다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새로운 운영체제가 출시되어 추가 지원이 필요한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운영체제를 지원하도록 프로그램을 업데이트하고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새로운 버전의 소프트웨어를 출시한다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기존의 디바이스나 운영체제에서 문제가 발생하는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문제를 분석하여 수정하고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문제 해결 방법을 제공한다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새로운 버전의 소프트웨어가 출시되어 이전 버전과 호환성 문제가 발생하는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호환성 문제를 해결하는 업데이트를 제공하고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기존 버전을 사용하는 사용자들에게 업데이트를 권장한다</a:t>
            </a:r>
            <a:r>
              <a:rPr lang="en-US" altLang="ko-KR" sz="1300" dirty="0" smtClean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85658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002060"/>
                </a:solidFill>
                <a:latin typeface="+mj-ea"/>
                <a:ea typeface="+mj-ea"/>
              </a:rPr>
              <a:t>4</a:t>
            </a:r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브라우저 호환성 문제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373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새로운 브라우저 버전이 출시되어 호환성 문제가 발생하는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브라우저 버전에 대한 지원을 추가하고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호환성 문제를 해결하는 업데이트를 제공한다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기존의 브라우저에서 웹 페이지가 제대로 표시되지 않는 문제가 발생하는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문제를 분석하여 수정하고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브라우저 호환성 문제 해결 방법을 제공한다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특정 브라우저에서만 발생하는 호환성 문제가 있는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브라우저에서 발생하는 문제를 해결하기 위한 특별한 조치를 취한다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특정 브라우저에서 특정 기능이 지원되지 않는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기능에 대한 대체 방안을 제공하거나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해당 브라우저에서 지원되지 않는 기능을 사용하지 않도록 안내한다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45501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5.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사용자 요구사항의 다양성 문제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3993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다양한 사용자 그룹의 요구사항을 파악하는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사용자 인터뷰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설문조사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테스트 등을 통해 다양한 사용자 그룹의 요구사항을 수집하고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이를 기반으로 요구사항 목록을 작성한다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사용자 요구사항이 모호하거나 충돌하는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요구사항을 분석하고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사용자와 협의하여 모호한 부분을 명확하게 하고 충돌하는 요구사항을 조율한다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새로운 요구사항이 추가되는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새로운 요구사항을 분석하고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기존의 요구사항과 충돌하지 않는지 확인하며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이에 따라 요구사항 목록을 수정한다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사용자 요구사항이 변경되는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변경된 요구사항을 반영하여 요구사항 목록을 수정하고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이에 따른 소프트웨어 변경 사항을 계획하고 구현한다</a:t>
            </a:r>
            <a:r>
              <a:rPr lang="en-US" altLang="ko-KR" sz="1300" dirty="0" smtClean="0">
                <a:latin typeface="+mn-ea"/>
              </a:rPr>
              <a:t>.</a:t>
            </a:r>
            <a:endParaRPr lang="en-US" altLang="ko-KR" sz="13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20512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002060"/>
                </a:solidFill>
                <a:latin typeface="+mj-ea"/>
                <a:ea typeface="+mj-ea"/>
              </a:rPr>
              <a:t>6</a:t>
            </a:r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서비스 및 소프트웨어 버전 관리 문제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3993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새로운 기능 또는 수정 사항을 추가하는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새로운 기능 또는 수정 사항을 포함한 새로운 버전을 개발하고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버전 관리 시스템에 등록한다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이전 버전과의 호환성을 유지해야 하는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이전 버전과의 호환성을 고려하여 새로운 버전을 개발하고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이를 버전 관리 시스템에 등록한다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새로운 버전이 출시되었을 때 사용자에게 알리는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새로운 버전 출시 알림 메일 등의 방법으로 사용자에게 알린다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새로운 버전이 출시되었을 때 이전 버전에서 발견된 버그를 수정한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새로운 버전에서 버그가 수정되었음을 사용자에게 알리고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새로운 버전을 설치하여 버그가 수정된 소프트웨어를 사용할 수 있도록 유도한다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99397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7.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서비스 불만족과 고객 </a:t>
            </a:r>
            <a:r>
              <a:rPr lang="ko-KR" altLang="en-US" sz="2000" dirty="0" smtClean="0">
                <a:solidFill>
                  <a:srgbClr val="002060"/>
                </a:solidFill>
                <a:latin typeface="+mj-ea"/>
                <a:ea typeface="+mj-ea"/>
              </a:rPr>
              <a:t>이탈 문제</a:t>
            </a:r>
            <a:endParaRPr lang="ko-KR" altLang="en-US" sz="2000" dirty="0">
              <a:solidFill>
                <a:srgbClr val="002060"/>
              </a:solidFill>
              <a:latin typeface="+mj-ea"/>
              <a:ea typeface="+mj-ea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4223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고객의 불만사항이 제기되었을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즉시 고객의 불만사항을 파악하고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문제를 해결할 수 있는 대처 방안을 마련한다</a:t>
            </a:r>
            <a:r>
              <a:rPr lang="en-US" altLang="ko-KR" sz="1300" dirty="0">
                <a:latin typeface="+mn-ea"/>
              </a:rPr>
              <a:t>. </a:t>
            </a:r>
            <a:endParaRPr lang="en-US" altLang="ko-KR" sz="1300" dirty="0" smtClean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1300" dirty="0" smtClean="0">
                <a:latin typeface="+mn-ea"/>
              </a:rPr>
              <a:t>또한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고객에게 문제 해결 상황을 알리고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만족도를 높이기 위한 추가적인 서비스를 제공한다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고객의 요구사항이 반영되지 않았을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즉시 고객의 요구사항을 파악하고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이를 반영할 수 있는 대처 방안을 마련한다</a:t>
            </a:r>
            <a:r>
              <a:rPr lang="en-US" altLang="ko-KR" sz="1300" dirty="0">
                <a:latin typeface="+mn-ea"/>
              </a:rPr>
              <a:t>. </a:t>
            </a:r>
            <a:r>
              <a:rPr lang="ko-KR" altLang="en-US" sz="1300" dirty="0">
                <a:latin typeface="+mn-ea"/>
              </a:rPr>
              <a:t>또한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고객에게 요구사항이 반영되었음을 알리고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만족도를 높이기 위한 추가적인 서비스를 제공한다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고객의 문제가 반복될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문제가 반복되지 않도록 적극적으로 대처한다</a:t>
            </a:r>
            <a:r>
              <a:rPr lang="en-US" altLang="ko-KR" sz="1300" dirty="0">
                <a:latin typeface="+mn-ea"/>
              </a:rPr>
              <a:t>. </a:t>
            </a:r>
            <a:r>
              <a:rPr lang="ko-KR" altLang="en-US" sz="1300" dirty="0">
                <a:latin typeface="+mn-ea"/>
              </a:rPr>
              <a:t>문제 발생 원인을 파악하고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그에 따른 대처 방안을 마련하여 해당 문제를 예방하고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만족도를 높이기 위한 추가적인 서비스를 제공한다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고객이 이탈할 가능성이 높은 경우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해당 고객을 대상으로 이탈 방지 전략을 적극적으로 시행한다</a:t>
            </a:r>
            <a:r>
              <a:rPr lang="en-US" altLang="ko-KR" sz="1300" dirty="0">
                <a:latin typeface="+mn-ea"/>
              </a:rPr>
              <a:t>. </a:t>
            </a:r>
            <a:r>
              <a:rPr lang="ko-KR" altLang="en-US" sz="1300" dirty="0" smtClean="0">
                <a:latin typeface="+mn-ea"/>
              </a:rPr>
              <a:t>고객에게 추가 </a:t>
            </a:r>
            <a:r>
              <a:rPr lang="ko-KR" altLang="en-US" sz="1300" dirty="0">
                <a:latin typeface="+mn-ea"/>
              </a:rPr>
              <a:t>혜택 등을 제공하여 이탈을 예방하고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만족도를 높이기 위한 노력을 기울인다</a:t>
            </a:r>
            <a:r>
              <a:rPr lang="en-US" altLang="ko-KR" sz="1300" dirty="0">
                <a:latin typeface="+mn-ea"/>
              </a:rPr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9520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9512" y="314840"/>
            <a:ext cx="6696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2060"/>
                </a:solidFill>
                <a:latin typeface="+mj-ea"/>
                <a:ea typeface="+mj-ea"/>
              </a:rPr>
              <a:t>8. </a:t>
            </a:r>
            <a:r>
              <a:rPr lang="ko-KR" altLang="en-US" sz="2000" dirty="0">
                <a:solidFill>
                  <a:srgbClr val="002060"/>
                </a:solidFill>
                <a:latin typeface="+mj-ea"/>
                <a:ea typeface="+mj-ea"/>
              </a:rPr>
              <a:t>서비스 장애 대응 능력 부족 문제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27584" y="1556792"/>
            <a:ext cx="7488831" cy="4680520"/>
          </a:xfrm>
          <a:prstGeom prst="roundRect">
            <a:avLst>
              <a:gd name="adj" fmla="val 5308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07603" y="1692150"/>
            <a:ext cx="7128791" cy="2953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 smtClean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서비스 장애 발생 시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적절한 대처 방안을 마련하지 않은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장애의 규모와 원인을 파악하여 문제를 빠르게 해결해야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서비스 장애 발생 시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대처 방안을 찾는 데 시간이 오래 걸리는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장애 대처에 필요한 지식과 경험을 충분히 쌓아야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서비스 장애 발생 시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문제 해결에 필요한 데이터나 로그를 수집하지 못하는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장애 발생 시 로그 수집을 자동화하고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적절한 분석 도구를 활용하여 대응해야 한다</a:t>
            </a:r>
            <a:r>
              <a:rPr lang="en-US" altLang="ko-KR" sz="13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3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IF </a:t>
            </a:r>
            <a:r>
              <a:rPr lang="ko-KR" altLang="en-US" sz="1300" dirty="0">
                <a:latin typeface="+mn-ea"/>
              </a:rPr>
              <a:t>서비스 장애 발생 시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고객들에게 불편함을 끼치는 경우</a:t>
            </a:r>
            <a:r>
              <a:rPr lang="en-US" altLang="ko-KR" sz="1300" dirty="0">
                <a:latin typeface="+mn-ea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sz="1300" dirty="0">
                <a:latin typeface="+mn-ea"/>
              </a:rPr>
              <a:t>THEN </a:t>
            </a:r>
            <a:r>
              <a:rPr lang="ko-KR" altLang="en-US" sz="1300" dirty="0">
                <a:latin typeface="+mn-ea"/>
              </a:rPr>
              <a:t>장애 상황을 고객들에게 빠르게 안내하고</a:t>
            </a:r>
            <a:r>
              <a:rPr lang="en-US" altLang="ko-KR" sz="1300" dirty="0">
                <a:latin typeface="+mn-ea"/>
              </a:rPr>
              <a:t>, </a:t>
            </a:r>
            <a:r>
              <a:rPr lang="ko-KR" altLang="en-US" sz="1300" dirty="0">
                <a:latin typeface="+mn-ea"/>
              </a:rPr>
              <a:t>대처 계획을 제시해야 한다</a:t>
            </a:r>
            <a:r>
              <a:rPr lang="en-US" altLang="ko-KR" sz="1300" dirty="0">
                <a:latin typeface="+mn-ea"/>
              </a:rPr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0000" y="972000"/>
            <a:ext cx="8136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2060"/>
                </a:solidFill>
                <a:latin typeface="+mj-ea"/>
                <a:ea typeface="+mj-ea"/>
              </a:rPr>
              <a:t>규칙기반시스템</a:t>
            </a:r>
            <a:endParaRPr lang="ko-KR" altLang="en-US" sz="28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89119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0276A27D8D357943A8E6FC7B20DE1DB4" ma:contentTypeVersion="10" ma:contentTypeDescription="새 문서를 만듭니다." ma:contentTypeScope="" ma:versionID="2f458dc46de9ef161e4bcef6c77bc94f">
  <xsd:schema xmlns:xsd="http://www.w3.org/2001/XMLSchema" xmlns:xs="http://www.w3.org/2001/XMLSchema" xmlns:p="http://schemas.microsoft.com/office/2006/metadata/properties" xmlns:ns2="81de6f79-e0da-47fd-b59a-e07bf89190fd" xmlns:ns3="15a0d354-888f-49da-a672-c0f62d1b391a" targetNamespace="http://schemas.microsoft.com/office/2006/metadata/properties" ma:root="true" ma:fieldsID="b9b9497f2dd1beeec7ace1c4f9f3a15c" ns2:_="" ns3:_="">
    <xsd:import namespace="81de6f79-e0da-47fd-b59a-e07bf89190fd"/>
    <xsd:import namespace="15a0d354-888f-49da-a672-c0f62d1b391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e6f79-e0da-47fd-b59a-e07bf89190f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a0d354-888f-49da-a672-c0f62d1b391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8EC8934-3BFE-4DAC-8F5E-AAD14DA82E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e6f79-e0da-47fd-b59a-e07bf89190fd"/>
    <ds:schemaRef ds:uri="15a0d354-888f-49da-a672-c0f62d1b39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ECCBDC2-17FD-4070-81EE-C783772E257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B3666292-9EB9-4C8A-98C3-5CFBBAD56B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0</TotalTime>
  <Words>1869</Words>
  <Application>Microsoft Office PowerPoint</Application>
  <PresentationFormat>화면 슬라이드 쇼(4:3)</PresentationFormat>
  <Paragraphs>242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맑은 고딕</vt:lpstr>
      <vt:lpstr>KoPub돋움체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2021-01-25T12:52:45Z</dcterms:created>
  <dcterms:modified xsi:type="dcterms:W3CDTF">2023-04-10T13:39:17Z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0x0101000276A27D8D357943A8E6FC7B20DE1DB4</vt:lpwstr>
  </property>
</Properties>
</file>

<file path=docProps/thumbnail.jpeg>
</file>